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968A44A-D25E-4314-82E1-8BD73A69A290}">
  <a:tblStyle styleId="{7968A44A-D25E-4314-82E1-8BD73A69A290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fill>
          <a:solidFill>
            <a:srgbClr val="D8DDCB"/>
          </a:solidFill>
        </a:fill>
      </a:tcStyle>
    </a:band1H>
    <a:band2H>
      <a:tcTxStyle/>
    </a:band2H>
    <a:band1V>
      <a:tcTxStyle/>
      <a:tcStyle>
        <a:fill>
          <a:solidFill>
            <a:srgbClr val="D8DDCB"/>
          </a:solidFill>
        </a:fill>
      </a:tcStyle>
    </a:band1V>
    <a:band2V>
      <a:tcTxStyle/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Garamond-bold.fntdata"/><Relationship Id="rId10" Type="http://schemas.openxmlformats.org/officeDocument/2006/relationships/slide" Target="slides/slide4.xml"/><Relationship Id="rId21" Type="http://schemas.openxmlformats.org/officeDocument/2006/relationships/font" Target="fonts/Garamond-regular.fntdata"/><Relationship Id="rId13" Type="http://schemas.openxmlformats.org/officeDocument/2006/relationships/slide" Target="slides/slide7.xml"/><Relationship Id="rId24" Type="http://schemas.openxmlformats.org/officeDocument/2006/relationships/font" Target="fonts/Garamond-boldItalic.fntdata"/><Relationship Id="rId12" Type="http://schemas.openxmlformats.org/officeDocument/2006/relationships/slide" Target="slides/slide6.xml"/><Relationship Id="rId23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0ec182fa9_0_2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0ec182fa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40ec182fa9_0_2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1d84857d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41d84857d8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0ec182f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40ec182fa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"/>
          <p:cNvGrpSpPr/>
          <p:nvPr/>
        </p:nvGrpSpPr>
        <p:grpSpPr>
          <a:xfrm>
            <a:off x="0" y="0"/>
            <a:ext cx="9144676" cy="6858000"/>
            <a:chOff x="0" y="0"/>
            <a:chExt cx="9144676" cy="6858000"/>
          </a:xfrm>
        </p:grpSpPr>
        <p:pic>
          <p:nvPicPr>
            <p:cNvPr descr="SD-PanelTitle-R1.png" id="22" name="Google Shape;2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"/>
            <p:cNvSpPr/>
            <p:nvPr/>
          </p:nvSpPr>
          <p:spPr>
            <a:xfrm>
              <a:off x="1515532" y="1520422"/>
              <a:ext cx="6112800" cy="3818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Google Shape;24;p2"/>
            <p:cNvPicPr preferRelativeResize="0"/>
            <p:nvPr/>
          </p:nvPicPr>
          <p:blipFill rotWithShape="1">
            <a:blip r:embed="rId3">
              <a:alphaModFix/>
            </a:blip>
            <a:srcRect b="0" l="0" r="47957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Google Shape;25;p2"/>
            <p:cNvPicPr preferRelativeResize="0"/>
            <p:nvPr/>
          </p:nvPicPr>
          <p:blipFill rotWithShape="1">
            <a:blip r:embed="rId3">
              <a:alphaModFix/>
            </a:blip>
            <a:srcRect b="0" l="0" r="47957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1921934" y="1811863"/>
            <a:ext cx="53088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b="0" i="0" sz="4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1921934" y="3598327"/>
            <a:ext cx="53088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6065417" y="5054602"/>
            <a:ext cx="673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1921934" y="5054602"/>
            <a:ext cx="40650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6817317" y="5054602"/>
            <a:ext cx="413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31" name="Google Shape;31;p2"/>
          <p:cNvCxnSpPr/>
          <p:nvPr/>
        </p:nvCxnSpPr>
        <p:spPr>
          <a:xfrm>
            <a:off x="2019825" y="3471329"/>
            <a:ext cx="51132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176866" y="4815415"/>
            <a:ext cx="6798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1"/>
          <p:cNvSpPr/>
          <p:nvPr>
            <p:ph idx="2" type="pic"/>
          </p:nvPr>
        </p:nvSpPr>
        <p:spPr>
          <a:xfrm>
            <a:off x="1026260" y="1032933"/>
            <a:ext cx="7091400" cy="3361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176866" y="5382153"/>
            <a:ext cx="6798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1176866" y="906873"/>
            <a:ext cx="6798600" cy="30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176865" y="4275666"/>
            <a:ext cx="6798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278465" y="4140199"/>
            <a:ext cx="6606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334333" y="982132"/>
            <a:ext cx="64002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1600200" y="3352799"/>
            <a:ext cx="58929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2" type="body"/>
          </p:nvPr>
        </p:nvSpPr>
        <p:spPr>
          <a:xfrm>
            <a:off x="1176863" y="4343400"/>
            <a:ext cx="67986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49969" y="905362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7633503" y="2827870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278466" y="4140199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176869" y="3308581"/>
            <a:ext cx="67986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1176868" y="4777381"/>
            <a:ext cx="679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1409416" y="982132"/>
            <a:ext cx="63252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1176868" y="3639312"/>
            <a:ext cx="6798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2" type="body"/>
          </p:nvPr>
        </p:nvSpPr>
        <p:spPr>
          <a:xfrm>
            <a:off x="1176865" y="4529667"/>
            <a:ext cx="67986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78060" y="896895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7649796" y="260772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278466" y="3429000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1176865" y="982131"/>
            <a:ext cx="6798600" cy="22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1176868" y="3566160"/>
            <a:ext cx="6798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1176866" y="4470400"/>
            <a:ext cx="67986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278469" y="3429000"/>
            <a:ext cx="6606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2883401" y="783735"/>
            <a:ext cx="3385800" cy="6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278466" y="2354670"/>
            <a:ext cx="6606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 rot="5400000">
            <a:off x="4681747" y="2581923"/>
            <a:ext cx="4968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 rot="5400000">
            <a:off x="1150176" y="933573"/>
            <a:ext cx="4968900" cy="4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6245512" y="906873"/>
            <a:ext cx="0" cy="49689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4"/>
          <p:cNvCxnSpPr/>
          <p:nvPr/>
        </p:nvCxnSpPr>
        <p:spPr>
          <a:xfrm>
            <a:off x="1278465" y="2356260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4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1176865" y="2490135"/>
            <a:ext cx="67986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1278465" y="1641413"/>
            <a:ext cx="65955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1278465" y="3734859"/>
            <a:ext cx="65955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278466" y="3599392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"/>
          <p:cNvCxnSpPr/>
          <p:nvPr/>
        </p:nvCxnSpPr>
        <p:spPr>
          <a:xfrm>
            <a:off x="1278465" y="2356260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176866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645152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176868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1176868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4641832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4641832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67" name="Google Shape;67;p7"/>
          <p:cNvCxnSpPr/>
          <p:nvPr/>
        </p:nvCxnSpPr>
        <p:spPr>
          <a:xfrm>
            <a:off x="1278466" y="2354670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278466" y="2354670"/>
            <a:ext cx="6595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1176865" y="1388534"/>
            <a:ext cx="253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4120062" y="982132"/>
            <a:ext cx="38556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1176865" y="3031065"/>
            <a:ext cx="2536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278466" y="2912533"/>
            <a:ext cx="23337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title"/>
          </p:nvPr>
        </p:nvSpPr>
        <p:spPr>
          <a:xfrm>
            <a:off x="1176865" y="1883832"/>
            <a:ext cx="3632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5183069" y="1032933"/>
            <a:ext cx="2929500" cy="4792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1176865" y="3255432"/>
            <a:ext cx="3632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descr="SD-PanelContent.png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14244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"/>
            <p:cNvPicPr preferRelativeResize="0"/>
            <p:nvPr/>
          </p:nvPicPr>
          <p:blipFill rotWithShape="1">
            <a:blip r:embed="rId3">
              <a:alphaModFix/>
            </a:blip>
            <a:srcRect b="0" l="0" r="14244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176865" y="2490135"/>
            <a:ext cx="67986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villanova.k12.nf.ca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missrayleneball.weebly.com/" TargetMode="External"/><Relationship Id="rId4" Type="http://schemas.openxmlformats.org/officeDocument/2006/relationships/hyperlink" Target="http://www.villanovahw.ca/index.php" TargetMode="External"/><Relationship Id="rId5" Type="http://schemas.openxmlformats.org/officeDocument/2006/relationships/hyperlink" Target="https://twitter.com/VillanovaSchoo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ctrTitle"/>
          </p:nvPr>
        </p:nvSpPr>
        <p:spPr>
          <a:xfrm>
            <a:off x="621236" y="1754040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Garamond"/>
              <a:buNone/>
            </a:pPr>
            <a:r>
              <a:rPr b="0" i="0" lang="en-CA" sz="43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Course Introduction</a:t>
            </a:r>
            <a:br>
              <a:rPr b="0" i="0" lang="en-CA" sz="43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CA" sz="43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Grade 8 Socials</a:t>
            </a:r>
            <a:endParaRPr/>
          </a:p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962844" y="364502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Miss Ball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467544" y="1004243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i="0" lang="en-CA" sz="3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Materials</a:t>
            </a:r>
            <a:br>
              <a:rPr b="0" i="0" lang="en-CA" sz="3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36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1176865" y="2490135"/>
            <a:ext cx="6798736" cy="27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Pencil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Red binder (1-1.5 inch) – has to be this colour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Exercise or loose-leaf</a:t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CA"/>
              <a:t>Earbuds 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85750" marR="0" rtl="0" algn="l"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Users\ray\AppData\Local\Microsoft\Windows\INetCache\IE\JI29SO8Z\pencil-icon-512[1].png"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332656"/>
            <a:ext cx="1845915" cy="184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3859791"/>
            <a:ext cx="2266751" cy="226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idx="4294967295" type="title"/>
          </p:nvPr>
        </p:nvSpPr>
        <p:spPr>
          <a:xfrm>
            <a:off x="1347916" y="162862"/>
            <a:ext cx="67986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600"/>
              <a:t>Google Classroom </a:t>
            </a:r>
            <a:endParaRPr b="1" sz="3600"/>
          </a:p>
        </p:txBody>
      </p:sp>
      <p:sp>
        <p:nvSpPr>
          <p:cNvPr id="227" name="Google Shape;227;p29"/>
          <p:cNvSpPr txBox="1"/>
          <p:nvPr>
            <p:ph idx="4294967295" type="body"/>
          </p:nvPr>
        </p:nvSpPr>
        <p:spPr>
          <a:xfrm>
            <a:off x="769600" y="1344300"/>
            <a:ext cx="7542000" cy="34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457200" rtl="0" algn="l"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n-CA"/>
              <a:t>Most teachers here at VJH use Google classroom now to post classwork in, including assignments.</a:t>
            </a:r>
            <a:endParaRPr/>
          </a:p>
          <a:p>
            <a:pPr indent="-403860" lvl="0" marL="45720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CA"/>
              <a:t>Students will also be regularly using Chromebooks during class time to complete work. </a:t>
            </a:r>
            <a:endParaRPr/>
          </a:p>
          <a:p>
            <a:pPr indent="-403860" lvl="0" marL="45720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CA"/>
              <a:t>It will be important that your child is signed into their classroom for their subject.</a:t>
            </a:r>
            <a:r>
              <a:rPr lang="en-CA">
                <a:solidFill>
                  <a:srgbClr val="FF0000"/>
                </a:solidFill>
              </a:rPr>
              <a:t> </a:t>
            </a:r>
            <a:r>
              <a:rPr b="1" lang="en-CA">
                <a:solidFill>
                  <a:srgbClr val="FF0000"/>
                </a:solidFill>
              </a:rPr>
              <a:t>Students have been given a code that is also posted on the homework page.</a:t>
            </a:r>
            <a:r>
              <a:rPr b="1" lang="en-CA"/>
              <a:t> </a:t>
            </a:r>
            <a:endParaRPr b="1"/>
          </a:p>
          <a:p>
            <a:pPr indent="-403860" lvl="0" marL="45720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CA"/>
              <a:t>It is also important that your child is regularly checking their course Google classrooms for study guides, notes etc. </a:t>
            </a:r>
            <a:br>
              <a:rPr b="1" lang="en-CA"/>
            </a:b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4294967295" type="title"/>
          </p:nvPr>
        </p:nvSpPr>
        <p:spPr>
          <a:xfrm>
            <a:off x="1043608" y="305972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i="0" lang="en-CA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PowerSchool</a:t>
            </a:r>
            <a:endParaRPr/>
          </a:p>
        </p:txBody>
      </p:sp>
      <p:sp>
        <p:nvSpPr>
          <p:cNvPr id="233" name="Google Shape;233;p30"/>
          <p:cNvSpPr txBox="1"/>
          <p:nvPr>
            <p:ph idx="4294967295" type="body"/>
          </p:nvPr>
        </p:nvSpPr>
        <p:spPr>
          <a:xfrm>
            <a:off x="1043571" y="1412784"/>
            <a:ext cx="679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6"/>
              <a:buFont typeface="Arial"/>
              <a:buChar char="•"/>
            </a:pPr>
            <a:r>
              <a:rPr b="0" i="0" lang="en-CA" sz="240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 important tool to let you have a part in your children’s education.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accent1"/>
              </a:buClr>
              <a:buSzPts val="2766"/>
              <a:buFont typeface="Arial"/>
              <a:buChar char="•"/>
            </a:pPr>
            <a:r>
              <a:rPr b="0" i="0" lang="en-CA" sz="240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Allows not only to see marks but comments from teachers regarding assignments.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accent1"/>
              </a:buClr>
              <a:buSzPts val="2766"/>
              <a:buFont typeface="Arial"/>
              <a:buChar char="•"/>
            </a:pPr>
            <a:r>
              <a:rPr b="0" i="0" lang="en-CA" sz="240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Lets you know if your child has not submitted an assignment or was late submitting one.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accent1"/>
              </a:buClr>
              <a:buSzPts val="2766"/>
              <a:buFont typeface="Arial"/>
              <a:buChar char="•"/>
            </a:pPr>
            <a:r>
              <a:rPr b="0" i="0" lang="en-CA" sz="240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Especially important given the late assignment policy.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accent1"/>
              </a:buClr>
              <a:buSzPts val="2766"/>
              <a:buFont typeface="Arial"/>
              <a:buChar char="•"/>
            </a:pPr>
            <a:r>
              <a:rPr b="0" i="0" lang="en-CA" sz="240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Accessed through </a:t>
            </a:r>
            <a:r>
              <a:rPr b="0" i="0" lang="en-CA" sz="2405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school webpage </a:t>
            </a:r>
            <a:r>
              <a:rPr b="0" i="0" lang="en-CA" sz="240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 the NLESD website under the “Parents” tab</a:t>
            </a:r>
            <a:endParaRPr/>
          </a:p>
          <a:p>
            <a:pPr indent="-123634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1443645" y="1540600"/>
            <a:ext cx="5999100" cy="701100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</a:pPr>
            <a:r>
              <a:rPr b="1" lang="en-CA" sz="3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Important Links</a:t>
            </a:r>
            <a:endParaRPr sz="3600"/>
          </a:p>
        </p:txBody>
      </p:sp>
      <p:sp>
        <p:nvSpPr>
          <p:cNvPr id="239" name="Google Shape;239;p31"/>
          <p:cNvSpPr txBox="1"/>
          <p:nvPr/>
        </p:nvSpPr>
        <p:spPr>
          <a:xfrm>
            <a:off x="404505" y="2431859"/>
            <a:ext cx="657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1443650" y="2915925"/>
            <a:ext cx="7114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u="sng">
                <a:solidFill>
                  <a:srgbClr val="4A86E8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http://missrayleneball.weebly.com/</a:t>
            </a:r>
            <a:endParaRPr sz="3000">
              <a:solidFill>
                <a:srgbClr val="4A86E8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u="sng">
                <a:solidFill>
                  <a:srgbClr val="4A86E8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www.villanovahw.ca/index.php</a:t>
            </a:r>
            <a:endParaRPr sz="3000">
              <a:solidFill>
                <a:srgbClr val="4A86E8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3000" u="sng">
                <a:solidFill>
                  <a:srgbClr val="4A86E8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https://twitter.com/VillanovaSchool</a:t>
            </a:r>
            <a:endParaRPr sz="3000">
              <a:solidFill>
                <a:srgbClr val="4A86E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idx="4294967295" type="title"/>
          </p:nvPr>
        </p:nvSpPr>
        <p:spPr>
          <a:xfrm>
            <a:off x="1172366" y="415463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i="0" lang="en-CA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Student Responsibilities</a:t>
            </a:r>
            <a:endParaRPr/>
          </a:p>
        </p:txBody>
      </p:sp>
      <p:sp>
        <p:nvSpPr>
          <p:cNvPr id="246" name="Google Shape;246;p32"/>
          <p:cNvSpPr txBox="1"/>
          <p:nvPr>
            <p:ph idx="4294967295" type="body"/>
          </p:nvPr>
        </p:nvSpPr>
        <p:spPr>
          <a:xfrm>
            <a:off x="899592" y="2132856"/>
            <a:ext cx="7632848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•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Students are expected to:</a:t>
            </a:r>
            <a:endParaRPr b="0" i="0" sz="238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-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Treat myself , themselves</a:t>
            </a:r>
            <a:r>
              <a:rPr lang="en-CA" sz="2380"/>
              <a:t> </a:t>
            </a: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and others with respect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-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Be a part of creating a positive safe environment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-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To be on time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-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Bring all materials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-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Give their best effort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Clr>
                <a:schemeClr val="accent1"/>
              </a:buClr>
              <a:buSzPts val="2737"/>
              <a:buFont typeface="Arial"/>
              <a:buChar char="-"/>
            </a:pPr>
            <a:r>
              <a:rPr b="0" i="0" lang="en-CA" sz="238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Do all course work and check google classroom, homework page</a:t>
            </a:r>
            <a:endParaRPr/>
          </a:p>
          <a:p>
            <a:pPr indent="-163068" lvl="0" marL="285750" marR="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1932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683568" y="2060848"/>
            <a:ext cx="8229600" cy="4936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2326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⦿"/>
            </a:pPr>
            <a:r>
              <a:rPr b="0" i="0" lang="en-CA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Miss Raylene Ball</a:t>
            </a:r>
            <a:endParaRPr/>
          </a:p>
          <a:p>
            <a:pPr indent="-322326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⦿"/>
            </a:pPr>
            <a:r>
              <a:rPr b="0" i="0" lang="en-CA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Teacher at Villanova since 2002</a:t>
            </a:r>
            <a:endParaRPr/>
          </a:p>
          <a:p>
            <a:pPr indent="-322326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⦿"/>
            </a:pPr>
            <a:r>
              <a:rPr b="0" i="0" lang="en-CA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Teach Grade 7 and Grade 8 Socials</a:t>
            </a:r>
            <a:endParaRPr/>
          </a:p>
          <a:p>
            <a:pPr indent="-322326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⦿"/>
            </a:pPr>
            <a:r>
              <a:rPr b="0" i="0" lang="en-CA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Socials Department Head (</a:t>
            </a:r>
            <a:r>
              <a:rPr lang="en-CA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 </a:t>
            </a:r>
            <a:r>
              <a:rPr b="0" i="0" lang="en-CA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years)</a:t>
            </a:r>
            <a:endParaRPr/>
          </a:p>
          <a:p>
            <a:pPr indent="-322326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⦿"/>
            </a:pPr>
            <a:r>
              <a:rPr b="0" i="0" lang="en-CA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Organizer of the Grade 8 Farewel</a:t>
            </a:r>
            <a:r>
              <a:rPr lang="en-CA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22326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⦿"/>
            </a:pPr>
            <a:r>
              <a:rPr lang="en-CA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 have 2 rescue animals - Morgan 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Rosie.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27432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53797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3610" y="476672"/>
            <a:ext cx="228485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084127" y="3737612"/>
            <a:ext cx="3044957" cy="2283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916692" y="1011345"/>
            <a:ext cx="468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32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0" i="0" lang="en-CA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Welcome to Grade 8 Socials!</a:t>
            </a:r>
            <a:endParaRPr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1176865" y="2490135"/>
            <a:ext cx="6798736" cy="3747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1"/>
              <a:buFont typeface="Arial"/>
              <a:buChar char="•"/>
            </a:pPr>
            <a:r>
              <a:rPr b="0" i="0" lang="en-CA" sz="237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theme for Grade 8 curriculum is “history as a story of the past in the present”. 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75"/>
              </a:spcBef>
              <a:spcAft>
                <a:spcPts val="0"/>
              </a:spcAft>
              <a:buClr>
                <a:schemeClr val="accent1"/>
              </a:buClr>
              <a:buSzPts val="2731"/>
              <a:buFont typeface="Arial"/>
              <a:buChar char="•"/>
            </a:pPr>
            <a:r>
              <a:rPr b="0" i="0" lang="en-CA" sz="237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look at: 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1075"/>
              </a:spcBef>
              <a:spcAft>
                <a:spcPts val="0"/>
              </a:spcAft>
              <a:buClr>
                <a:schemeClr val="accent1"/>
              </a:buClr>
              <a:buSzPts val="2731"/>
              <a:buFont typeface="Arial"/>
              <a:buNone/>
            </a:pPr>
            <a:r>
              <a:rPr b="0" i="0" lang="en-CA" sz="237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1) history  as a lens to the past,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1075"/>
              </a:spcBef>
              <a:spcAft>
                <a:spcPts val="0"/>
              </a:spcAft>
              <a:buClr>
                <a:schemeClr val="accent1"/>
              </a:buClr>
              <a:buSzPts val="2731"/>
              <a:buFont typeface="Arial"/>
              <a:buNone/>
            </a:pPr>
            <a:r>
              <a:rPr b="0" i="0" lang="en-CA" sz="237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2) history as a story of people,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1075"/>
              </a:spcBef>
              <a:spcAft>
                <a:spcPts val="0"/>
              </a:spcAft>
              <a:buClr>
                <a:schemeClr val="accent1"/>
              </a:buClr>
              <a:buSzPts val="2731"/>
              <a:buFont typeface="Arial"/>
              <a:buNone/>
            </a:pPr>
            <a:r>
              <a:rPr b="0" i="0" lang="en-CA" sz="237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3) history as a story of events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1075"/>
              </a:spcBef>
              <a:spcAft>
                <a:spcPts val="0"/>
              </a:spcAft>
              <a:buClr>
                <a:schemeClr val="accent1"/>
              </a:buClr>
              <a:buSzPts val="2731"/>
              <a:buFont typeface="Arial"/>
              <a:buNone/>
            </a:pPr>
            <a:r>
              <a:rPr b="0" i="0" lang="en-CA" sz="2375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4) history as a story of change</a:t>
            </a:r>
            <a:r>
              <a:rPr b="0" i="0" lang="en-CA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/>
          </a:p>
          <a:p>
            <a:pPr indent="-176212" lvl="0" marL="285750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82296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Arial"/>
              <a:buNone/>
            </a:pPr>
            <a:r>
              <a:rPr b="0" i="0" lang="en-CA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		</a:t>
            </a:r>
            <a:endParaRPr/>
          </a:p>
        </p:txBody>
      </p:sp>
      <p:pic>
        <p:nvPicPr>
          <p:cNvPr descr="lab flag.png"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5250" y="-2"/>
            <a:ext cx="1738750" cy="10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199350" cy="1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4294967295" type="title"/>
          </p:nvPr>
        </p:nvSpPr>
        <p:spPr>
          <a:xfrm>
            <a:off x="1172704" y="453562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0" i="0" lang="en-CA" sz="4000" u="sng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Topics</a:t>
            </a:r>
            <a:endParaRPr u="sng"/>
          </a:p>
        </p:txBody>
      </p:sp>
      <p:sp>
        <p:nvSpPr>
          <p:cNvPr id="179" name="Google Shape;179;p22"/>
          <p:cNvSpPr txBox="1"/>
          <p:nvPr>
            <p:ph idx="4294967295" type="body"/>
          </p:nvPr>
        </p:nvSpPr>
        <p:spPr>
          <a:xfrm>
            <a:off x="906425" y="1757350"/>
            <a:ext cx="76788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220" u="none" cap="none" strike="noStrike">
                <a:solidFill>
                  <a:srgbClr val="262626"/>
                </a:solidFill>
              </a:rPr>
              <a:t>The course introduces students to the history of the province from our earliest inhabitants to Newfoundland and Labrador becoming a part of Canada in 1949. The focus is on the 1800s (19th Century).  </a:t>
            </a:r>
            <a:endParaRPr b="1"/>
          </a:p>
          <a:p>
            <a:pPr indent="-285750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Char char="•"/>
            </a:pPr>
            <a:r>
              <a:rPr b="1" i="0" lang="en-CA" sz="2220" u="none" cap="none" strike="noStrike">
                <a:solidFill>
                  <a:srgbClr val="262626"/>
                </a:solidFill>
              </a:rPr>
              <a:t>Topics include:</a:t>
            </a:r>
            <a:endParaRPr b="1"/>
          </a:p>
          <a:p>
            <a:pPr indent="-285750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Char char="-"/>
            </a:pPr>
            <a:r>
              <a:rPr b="1" i="0" lang="en-CA" sz="2220" u="none" cap="none" strike="noStrike">
                <a:solidFill>
                  <a:srgbClr val="262626"/>
                </a:solidFill>
              </a:rPr>
              <a:t>First Nations and European settlers</a:t>
            </a:r>
            <a:endParaRPr b="1"/>
          </a:p>
          <a:p>
            <a:pPr indent="-285750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Char char="-"/>
            </a:pPr>
            <a:r>
              <a:rPr b="1" i="0" lang="en-CA" sz="2220" u="none" cap="none" strike="noStrike">
                <a:solidFill>
                  <a:srgbClr val="262626"/>
                </a:solidFill>
              </a:rPr>
              <a:t>The Fisheries</a:t>
            </a:r>
            <a:endParaRPr b="1"/>
          </a:p>
          <a:p>
            <a:pPr indent="-285750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Char char="-"/>
            </a:pPr>
            <a:r>
              <a:rPr b="1" i="0" lang="en-CA" sz="2220" u="none" cap="none" strike="noStrike">
                <a:solidFill>
                  <a:srgbClr val="262626"/>
                </a:solidFill>
              </a:rPr>
              <a:t>Lifestyles in the 1800s</a:t>
            </a:r>
            <a:endParaRPr b="1"/>
          </a:p>
          <a:p>
            <a:pPr indent="-285750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Char char="-"/>
            </a:pPr>
            <a:r>
              <a:rPr b="1" i="0" lang="en-CA" sz="2220" u="none" cap="none" strike="noStrike">
                <a:solidFill>
                  <a:srgbClr val="262626"/>
                </a:solidFill>
              </a:rPr>
              <a:t>World War 1 and 2</a:t>
            </a:r>
            <a:endParaRPr b="1" i="0" sz="2220" u="none" cap="none" strike="noStrike">
              <a:solidFill>
                <a:srgbClr val="262626"/>
              </a:solidFill>
            </a:endParaRPr>
          </a:p>
          <a:p>
            <a:pPr indent="-264604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Char char="-"/>
            </a:pPr>
            <a:r>
              <a:rPr b="1" lang="en-CA" sz="2220"/>
              <a:t>Confederation with Canada</a:t>
            </a:r>
            <a:endParaRPr b="1" sz="2220"/>
          </a:p>
          <a:p>
            <a:pPr indent="-123634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23634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23634" lvl="0" marL="285750" marR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idx="4294967295" type="title"/>
          </p:nvPr>
        </p:nvSpPr>
        <p:spPr>
          <a:xfrm>
            <a:off x="0" y="32004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0" i="0" lang="en-CA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Assignments and Activities</a:t>
            </a:r>
            <a:endParaRPr/>
          </a:p>
        </p:txBody>
      </p:sp>
      <p:sp>
        <p:nvSpPr>
          <p:cNvPr id="185" name="Google Shape;185;p23"/>
          <p:cNvSpPr txBox="1"/>
          <p:nvPr>
            <p:ph idx="4294967295" type="body"/>
          </p:nvPr>
        </p:nvSpPr>
        <p:spPr>
          <a:xfrm>
            <a:off x="970343" y="1582888"/>
            <a:ext cx="67986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1" lang="en-CA"/>
              <a:t>A</a:t>
            </a:r>
            <a:r>
              <a:rPr b="1" i="0" lang="en-CA" sz="2400" u="none" cap="none" strike="noStrike">
                <a:solidFill>
                  <a:srgbClr val="262626"/>
                </a:solidFill>
              </a:rPr>
              <a:t>rtifact presentation (first assignment)</a:t>
            </a:r>
            <a:endParaRPr b="1"/>
          </a:p>
          <a:p>
            <a:pPr indent="-285750" lvl="0" marL="2857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1" lang="en-CA"/>
              <a:t>F</a:t>
            </a:r>
            <a:r>
              <a:rPr b="1" i="0" lang="en-CA" sz="2400" u="none" cap="none" strike="noStrike">
                <a:solidFill>
                  <a:srgbClr val="262626"/>
                </a:solidFill>
              </a:rPr>
              <a:t>ield trips </a:t>
            </a:r>
            <a:endParaRPr b="1"/>
          </a:p>
          <a:p>
            <a:pPr indent="-285750" lvl="0" marL="2857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1" lang="en-CA"/>
              <a:t>C</a:t>
            </a:r>
            <a:r>
              <a:rPr b="1" i="0" lang="en-CA" sz="2400" u="none" cap="none" strike="noStrike">
                <a:solidFill>
                  <a:srgbClr val="262626"/>
                </a:solidFill>
              </a:rPr>
              <a:t>ooking traditional recipes</a:t>
            </a:r>
            <a:endParaRPr b="1"/>
          </a:p>
          <a:p>
            <a:pPr indent="-285750" lvl="0" marL="2857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1" lang="en-CA"/>
              <a:t>D</a:t>
            </a:r>
            <a:r>
              <a:rPr b="1" i="0" lang="en-CA" sz="2400" u="none" cap="none" strike="noStrike">
                <a:solidFill>
                  <a:srgbClr val="262626"/>
                </a:solidFill>
              </a:rPr>
              <a:t>rawing a picture of a historic event, </a:t>
            </a:r>
            <a:endParaRPr b="1"/>
          </a:p>
          <a:p>
            <a:pPr indent="-285750" lvl="0" marL="2857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1" lang="en-CA"/>
              <a:t>C</a:t>
            </a:r>
            <a:r>
              <a:rPr b="1" i="0" lang="en-CA" sz="2400" u="none" cap="none" strike="noStrike">
                <a:solidFill>
                  <a:srgbClr val="262626"/>
                </a:solidFill>
              </a:rPr>
              <a:t>reating video stories on historic events</a:t>
            </a:r>
            <a:endParaRPr b="1"/>
          </a:p>
          <a:p>
            <a:pPr indent="-285750" lvl="0" marL="2857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1" lang="en-CA"/>
              <a:t>Research project on some aspect of our </a:t>
            </a:r>
            <a:endParaRPr b="1"/>
          </a:p>
          <a:p>
            <a:pPr indent="0" lvl="0" marL="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b="1" lang="en-CA"/>
              <a:t>province</a:t>
            </a:r>
            <a:endParaRPr b="1"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715001"/>
            <a:ext cx="15259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1700" y="1"/>
            <a:ext cx="1525975" cy="111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idx="4294967295" type="body"/>
          </p:nvPr>
        </p:nvSpPr>
        <p:spPr>
          <a:xfrm>
            <a:off x="610367" y="1412776"/>
            <a:ext cx="8048625" cy="511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Textbook: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Clr>
                <a:schemeClr val="accent1"/>
              </a:buClr>
              <a:buSzPts val="3565"/>
              <a:buFont typeface="Arial"/>
              <a:buChar char="•"/>
            </a:pPr>
            <a:r>
              <a:rPr b="0" i="0" lang="en-CA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Voyage to Discovery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Units of Study: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Clr>
                <a:schemeClr val="accent1"/>
              </a:buClr>
              <a:buSzPts val="3565"/>
              <a:buFont typeface="Arial"/>
              <a:buChar char="•"/>
            </a:pPr>
            <a:r>
              <a:rPr b="0" i="0" lang="en-CA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There are 11 chapters broken into 4 units.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Clr>
                <a:schemeClr val="accent1"/>
              </a:buClr>
              <a:buSzPts val="3565"/>
              <a:buFont typeface="Arial"/>
              <a:buChar char="•"/>
            </a:pPr>
            <a:r>
              <a:rPr b="0" i="0" lang="en-CA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Each unit is worth a certain percent of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Clr>
                <a:schemeClr val="accent1"/>
              </a:buClr>
              <a:buSzPts val="3565"/>
              <a:buFont typeface="Arial"/>
              <a:buNone/>
            </a:pPr>
            <a:r>
              <a:rPr b="0" i="0" lang="en-CA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CA" sz="3100"/>
              <a:t>the students</a:t>
            </a:r>
            <a:r>
              <a:rPr b="0" i="0" lang="en-CA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overall mark.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Clr>
                <a:schemeClr val="accent1"/>
              </a:buClr>
              <a:buSzPts val="3565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9372" lvl="0" marL="285750" marR="0" rtl="0" algn="l">
              <a:lnSpc>
                <a:spcPct val="90000"/>
              </a:lnSpc>
              <a:spcBef>
                <a:spcPts val="1220"/>
              </a:spcBef>
              <a:spcAft>
                <a:spcPts val="0"/>
              </a:spcAft>
              <a:buClr>
                <a:schemeClr val="accent1"/>
              </a:buClr>
              <a:buSzPts val="3565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10490" lvl="0" marL="2857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" name="Google Shape;193;p24"/>
          <p:cNvSpPr txBox="1"/>
          <p:nvPr>
            <p:ph idx="4294967295" type="title"/>
          </p:nvPr>
        </p:nvSpPr>
        <p:spPr>
          <a:xfrm>
            <a:off x="1235049" y="253455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0" i="0" lang="en-CA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Unit  Information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1268760"/>
            <a:ext cx="195262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25"/>
          <p:cNvGraphicFramePr/>
          <p:nvPr/>
        </p:nvGraphicFramePr>
        <p:xfrm>
          <a:off x="755576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{7968A44A-D25E-4314-82E1-8BD73A69A290}</a:tableStyleId>
              </a:tblPr>
              <a:tblGrid>
                <a:gridCol w="3852425"/>
                <a:gridCol w="3852425"/>
              </a:tblGrid>
              <a:tr h="605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1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Unit One : </a:t>
                      </a:r>
                      <a:r>
                        <a:rPr b="0" i="0" lang="en-CA" sz="1800" u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Introduction: History as a Lens to the Past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 10%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5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Unit Two : </a:t>
                      </a:r>
                      <a:r>
                        <a:rPr b="0" i="0" lang="en-CA" sz="1800" u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Newfoundland and Labrador from the Turn of the 19th Century through to the Early 20th Century: History as a Story of People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 33%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5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Unit Three: </a:t>
                      </a:r>
                      <a:r>
                        <a:rPr b="0" i="0" lang="en-CA" sz="1800" u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Newfoundland and Labrador from 1914 through 1949: History as a Story of Significant Events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31%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5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Unit Four: </a:t>
                      </a:r>
                      <a:r>
                        <a:rPr b="0" i="0" lang="en-CA" sz="1800" u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Newfoundland and Labrador through the 2nd Half of the 20th Century: History as a Story of Change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26%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5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Unit Five: Integrated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Included </a:t>
                      </a:r>
                      <a:r>
                        <a:rPr lang="en-CA" sz="1800"/>
                        <a:t>throughout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0" name="Google Shape;200;p25"/>
          <p:cNvSpPr txBox="1"/>
          <p:nvPr/>
        </p:nvSpPr>
        <p:spPr>
          <a:xfrm>
            <a:off x="1547664" y="692696"/>
            <a:ext cx="57606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EVALUATION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26"/>
          <p:cNvGraphicFramePr/>
          <p:nvPr/>
        </p:nvGraphicFramePr>
        <p:xfrm>
          <a:off x="971600" y="177281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{7968A44A-D25E-4314-82E1-8BD73A69A290}</a:tableStyleId>
              </a:tblPr>
              <a:tblGrid>
                <a:gridCol w="2188725"/>
                <a:gridCol w="5228075"/>
              </a:tblGrid>
              <a:tr h="2781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400"/>
                        <a:t>Unit Two: 33%</a:t>
                      </a:r>
                      <a:endParaRPr sz="24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400"/>
                        <a:t>Unit Two consists of 4 chapters: Chapter 2, 3, 4 and 5.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>
                          <a:solidFill>
                            <a:schemeClr val="dk1"/>
                          </a:solidFill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400">
                          <a:solidFill>
                            <a:schemeClr val="dk1"/>
                          </a:solidFill>
                        </a:rPr>
                        <a:t>Within Unit Two you may have 3 minor assignments, 2 major assignments, a quiz and 2 tests. 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BD18B"/>
                    </a:solidFill>
                  </a:tcPr>
                </a:tc>
              </a:tr>
            </a:tbl>
          </a:graphicData>
        </a:graphic>
      </p:graphicFrame>
      <p:sp>
        <p:nvSpPr>
          <p:cNvPr id="206" name="Google Shape;206;p26"/>
          <p:cNvSpPr txBox="1"/>
          <p:nvPr/>
        </p:nvSpPr>
        <p:spPr>
          <a:xfrm>
            <a:off x="2068820" y="888012"/>
            <a:ext cx="549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Sample Evaluation </a:t>
            </a:r>
            <a:r>
              <a:rPr lang="en-CA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a Unit of Work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idx="4294967295" type="title"/>
          </p:nvPr>
        </p:nvSpPr>
        <p:spPr>
          <a:xfrm>
            <a:off x="827584" y="404664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lang="en-CA"/>
              <a:t>        </a:t>
            </a:r>
            <a:r>
              <a:rPr b="1" lang="en-CA"/>
              <a:t>Socials Research Project</a:t>
            </a:r>
            <a:endParaRPr/>
          </a:p>
        </p:txBody>
      </p:sp>
      <p:sp>
        <p:nvSpPr>
          <p:cNvPr id="212" name="Google Shape;212;p27"/>
          <p:cNvSpPr txBox="1"/>
          <p:nvPr>
            <p:ph idx="4294967295" type="body"/>
          </p:nvPr>
        </p:nvSpPr>
        <p:spPr>
          <a:xfrm>
            <a:off x="827576" y="1005755"/>
            <a:ext cx="80025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CA"/>
              <a:t>  </a:t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CA"/>
              <a:t>socials research project</a:t>
            </a: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is a visual representation of some aspect of Newfoundland and Labrador history and/or culture.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CA"/>
              <a:t>project </a:t>
            </a: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incorporates the research outcomes of the course. (</a:t>
            </a:r>
            <a:r>
              <a:rPr b="1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SCO 1.1/ SCO 1.2) </a:t>
            </a:r>
            <a:r>
              <a:rPr lang="en-CA"/>
              <a:t>and will count as part of the assessment for </a:t>
            </a:r>
            <a:r>
              <a:rPr b="1" lang="en-CA"/>
              <a:t>Unit One</a:t>
            </a:r>
            <a:r>
              <a:rPr lang="en-CA"/>
              <a:t>. 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Unlike previous years, there will be just a visual/text component and no oral presentation.This will be done th</a:t>
            </a:r>
            <a:r>
              <a:rPr lang="en-CA"/>
              <a:t>rough Google slides or a backboard display. 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exception to this is for those students who wish to be considered for the Regional Heritage fair. These students </a:t>
            </a:r>
            <a:r>
              <a:rPr lang="en-CA"/>
              <a:t>must do</a:t>
            </a: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CA"/>
              <a:t>backboard</a:t>
            </a: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display and present to a panel of </a:t>
            </a:r>
            <a:r>
              <a:rPr lang="en-CA"/>
              <a:t>teachers</a:t>
            </a:r>
            <a:r>
              <a:rPr b="0" i="0" lang="en-CA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.  </a:t>
            </a:r>
            <a:endParaRPr/>
          </a:p>
          <a:p>
            <a:pPr indent="0" lvl="0" marL="285750" marR="0" rtl="0" algn="l"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049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