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7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07" r:id="rId4"/>
    <p:sldId id="26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5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01" autoAdjust="0"/>
    <p:restoredTop sz="90879" autoAdjust="0"/>
  </p:normalViewPr>
  <p:slideViewPr>
    <p:cSldViewPr>
      <p:cViewPr>
        <p:scale>
          <a:sx n="50" d="100"/>
          <a:sy n="50" d="100"/>
        </p:scale>
        <p:origin x="-69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8750C31-3C73-44CA-A02C-F69E1ACD3A4B}" type="datetime1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02E1317-1D5C-44AE-8C48-68F60F8D2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F0A850C-93EF-4BB7-8ED5-F6355CFB359B}" type="datetime1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AFAA23A-B714-4A76-8063-1199969C6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Eleanor M. Savko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CC9C59-9AD1-49AF-AD32-05BA8AA456E4}" type="datetime1">
              <a:rPr lang="en-US" altLang="en-US" smtClean="0"/>
              <a:pPr/>
              <a:t>12/4/2014</a:t>
            </a:fld>
            <a:endParaRPr lang="en-US" altLang="en-US" smtClean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CE48-FF91-403A-9159-C7DC431064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EBCB-85AC-4664-8934-7AC8870E6C57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D614-6883-4E76-BDBF-4197DFF289A4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E21A-7588-4A6C-A418-D0A9D3C3A2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00DD-E13B-46FD-B72B-8FD1C37FE173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0349-CC43-44FF-BA3A-A726364BF5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18EE-0456-431D-9BD4-BEF495F888EE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EAB01-94EB-415E-9428-B70AEB612B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E22B-F5EA-4CB9-B2A3-94827ED20967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C896-57F8-497D-98EA-57389C1A63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7F88-4DD2-4B1C-8C86-639C6C6B1190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1CB6-B10E-4C00-9D02-1BB2180B35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29097-C75C-4B32-8226-CD02821A5892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901B-DCAE-4D76-8A43-F5106CE8D4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22F1-5A8D-4729-B283-294F06BEA246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715FF-A36F-4579-9031-B11E59BF8D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7944-5FFD-4AC5-9603-E0B7CC79AC00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047F-1EDB-43E9-949B-2DDA9A91E6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51EF-2C16-4E2A-8EEB-A71E9FBDE732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2B54-8E0D-40B5-95FE-3100969029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019A-FDB0-45F9-96AA-5335B144293E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4429-05A6-44DF-830E-0142CF2261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25039E-CF81-48C8-90F9-5F23210C4E80}" type="datetime1">
              <a:rPr lang="en-US"/>
              <a:pPr>
                <a:defRPr/>
              </a:pPr>
              <a:t>12/4/2014</a:t>
            </a:fld>
            <a:endParaRPr lang="en-CA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505FDDC-813A-4450-9B96-ADA4F83FA0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audio" Target="../media/audio1.wav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slide" Target="slide4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89">
            <a:hlinkClick r:id="rId2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0" y="2276475"/>
            <a:ext cx="1828800" cy="11430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$200</a:t>
            </a:r>
          </a:p>
        </p:txBody>
      </p:sp>
      <p:sp>
        <p:nvSpPr>
          <p:cNvPr id="3075" name="AutoShape 90">
            <a:hlinkClick r:id="rId4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$300</a:t>
            </a:r>
            <a:endParaRPr lang="en-US" altLang="en-US" sz="2400">
              <a:latin typeface="Times New Roman" pitchFamily="18" charset="0"/>
              <a:hlinkClick r:id="rId4" action="ppaction://hlinksldjump"/>
            </a:endParaRPr>
          </a:p>
        </p:txBody>
      </p:sp>
      <p:sp>
        <p:nvSpPr>
          <p:cNvPr id="3076" name="AutoShape 91">
            <a:hlinkClick r:id="rId5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$400</a:t>
            </a:r>
            <a:endParaRPr lang="en-US" altLang="en-US" sz="2400">
              <a:latin typeface="Times New Roman" pitchFamily="18" charset="0"/>
              <a:hlinkClick r:id="rId5" action="ppaction://hlinksldjump"/>
            </a:endParaRPr>
          </a:p>
        </p:txBody>
      </p:sp>
      <p:sp>
        <p:nvSpPr>
          <p:cNvPr id="3077" name="AutoShape 92">
            <a:hlinkClick r:id="rId6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$500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8" name="AutoShape 101">
            <a:hlinkClick r:id="rId7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1763713" y="1125538"/>
            <a:ext cx="1828800" cy="1143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altLang="en-US">
                <a:solidFill>
                  <a:schemeClr val="bg1"/>
                </a:solidFill>
                <a:latin typeface="Verdana" pitchFamily="34" charset="0"/>
              </a:rPr>
              <a:t>$100</a:t>
            </a:r>
          </a:p>
          <a:p>
            <a:pPr algn="ctr" eaLnBrk="0" hangingPunct="0"/>
            <a:endParaRPr lang="en-US" altLang="en-US" sz="24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079" name="AutoShape 102">
            <a:hlinkClick r:id="rId8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1835150" y="2276475"/>
            <a:ext cx="1828800" cy="11430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$200</a:t>
            </a:r>
            <a:endParaRPr lang="en-US" altLang="en-US" sz="2400">
              <a:latin typeface="Times New Roman" pitchFamily="18" charset="0"/>
              <a:hlinkClick r:id="rId8" action="ppaction://hlinksldjump"/>
            </a:endParaRPr>
          </a:p>
        </p:txBody>
      </p:sp>
      <p:sp>
        <p:nvSpPr>
          <p:cNvPr id="3080" name="AutoShape 103">
            <a:hlinkClick r:id="rId9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1835150" y="3429000"/>
            <a:ext cx="1828800" cy="1143000"/>
          </a:xfrm>
          <a:prstGeom prst="actionButtonBlank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$300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81" name="AutoShape 104">
            <a:hlinkClick r:id="rId10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1835150" y="4581525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$400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82" name="AutoShape 105">
            <a:hlinkClick r:id="rId11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1835150" y="5715000"/>
            <a:ext cx="1828800" cy="11430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$500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83" name="AutoShape 106">
            <a:hlinkClick r:id="rId12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3635375" y="1125538"/>
            <a:ext cx="1828800" cy="1143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chemeClr val="bg1"/>
              </a:solidFill>
            </a:endParaRPr>
          </a:p>
          <a:p>
            <a:pPr algn="ctr" eaLnBrk="0" hangingPunct="0"/>
            <a:r>
              <a:rPr lang="en-US" altLang="en-US">
                <a:solidFill>
                  <a:schemeClr val="bg1"/>
                </a:solidFill>
              </a:rPr>
              <a:t>$100</a:t>
            </a:r>
          </a:p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84" name="AutoShape 107">
            <a:hlinkClick r:id="rId13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3635375" y="2276475"/>
            <a:ext cx="1828800" cy="11430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$200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85" name="AutoShape 108">
            <a:hlinkClick r:id="rId14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3635375" y="3429000"/>
            <a:ext cx="1828800" cy="1143000"/>
          </a:xfrm>
          <a:prstGeom prst="actionButtonBlank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$300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86" name="AutoShape 109">
            <a:hlinkClick r:id="rId15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3635375" y="4581525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$400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87" name="AutoShape 110">
            <a:hlinkClick r:id="rId16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3635375" y="5715000"/>
            <a:ext cx="1828800" cy="11430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$500</a:t>
            </a:r>
          </a:p>
        </p:txBody>
      </p:sp>
      <p:sp>
        <p:nvSpPr>
          <p:cNvPr id="3088" name="AutoShape 111">
            <a:hlinkClick r:id="rId17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5508625" y="1125538"/>
            <a:ext cx="1828800" cy="1143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altLang="en-US">
                <a:solidFill>
                  <a:schemeClr val="bg1"/>
                </a:solidFill>
                <a:latin typeface="Verdana" pitchFamily="34" charset="0"/>
              </a:rPr>
              <a:t>$100</a:t>
            </a:r>
          </a:p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89" name="AutoShape 112">
            <a:hlinkClick r:id="rId18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5508625" y="2276475"/>
            <a:ext cx="1828800" cy="11430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$200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90" name="AutoShape 113">
            <a:hlinkClick r:id="rId19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5508625" y="3429000"/>
            <a:ext cx="1828800" cy="1143000"/>
          </a:xfrm>
          <a:prstGeom prst="actionButtonBlank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chemeClr val="bg1"/>
              </a:solidFill>
            </a:endParaRPr>
          </a:p>
          <a:p>
            <a:pPr algn="ctr" eaLnBrk="0" hangingPunct="0"/>
            <a:endParaRPr lang="en-US" altLang="en-US">
              <a:solidFill>
                <a:schemeClr val="bg1"/>
              </a:solidFill>
            </a:endParaRPr>
          </a:p>
          <a:p>
            <a:pPr algn="ctr" eaLnBrk="0" hangingPunct="0"/>
            <a:r>
              <a:rPr lang="en-US" altLang="en-US">
                <a:solidFill>
                  <a:schemeClr val="bg1"/>
                </a:solidFill>
              </a:rPr>
              <a:t>$300</a:t>
            </a:r>
            <a:endParaRPr lang="en-US" altLang="en-US"/>
          </a:p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91" name="AutoShape 114">
            <a:hlinkClick r:id="rId20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$400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92" name="AutoShape 115">
            <a:hlinkClick r:id="rId21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5508625" y="5715000"/>
            <a:ext cx="1828800" cy="11430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$500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93" name="AutoShape 116">
            <a:hlinkClick r:id="rId22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7315200" y="1125538"/>
            <a:ext cx="1828800" cy="11430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>
                <a:solidFill>
                  <a:schemeClr val="bg1"/>
                </a:solidFill>
                <a:latin typeface="Verdana" pitchFamily="34" charset="0"/>
              </a:rPr>
              <a:t>$100</a:t>
            </a:r>
          </a:p>
        </p:txBody>
      </p:sp>
      <p:sp>
        <p:nvSpPr>
          <p:cNvPr id="3094" name="AutoShape 117">
            <a:hlinkClick r:id="rId23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$200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95" name="AutoShape 118">
            <a:hlinkClick r:id="rId24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chemeClr val="bg1"/>
              </a:solidFill>
            </a:endParaRPr>
          </a:p>
          <a:p>
            <a:pPr algn="ctr" eaLnBrk="0" hangingPunct="0"/>
            <a:r>
              <a:rPr lang="en-US" altLang="en-US">
                <a:solidFill>
                  <a:schemeClr val="bg1"/>
                </a:solidFill>
              </a:rPr>
              <a:t>$300</a:t>
            </a:r>
            <a:endParaRPr lang="en-US" altLang="en-US"/>
          </a:p>
          <a:p>
            <a:pPr algn="ctr" eaLnBrk="0" hangingPunct="0"/>
            <a:endParaRPr lang="en-US" altLang="en-US" sz="24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096" name="AutoShape 119">
            <a:hlinkClick r:id="rId25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7315200" y="4581525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$400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97" name="AutoShape 120">
            <a:hlinkClick r:id="rId26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$500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98" name="AutoShape 40">
            <a:hlinkClick r:id="rId27" action="ppaction://hlinksldjump" highlightClick="1">
              <a:snd r:embed="rId3" name="TV Show Theme Songs - Game Shows - Jeopardy Think Music.wav"/>
            </a:hlinkClick>
          </p:cNvPr>
          <p:cNvSpPr>
            <a:spLocks noChangeArrowheads="1"/>
          </p:cNvSpPr>
          <p:nvPr/>
        </p:nvSpPr>
        <p:spPr bwMode="auto">
          <a:xfrm>
            <a:off x="0" y="1125538"/>
            <a:ext cx="1828800" cy="1143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chemeClr val="bg1"/>
                </a:solidFill>
                <a:latin typeface="Garamond" pitchFamily="18" charset="0"/>
              </a:rPr>
              <a:t>$100</a:t>
            </a:r>
          </a:p>
        </p:txBody>
      </p:sp>
      <p:sp>
        <p:nvSpPr>
          <p:cNvPr id="3099" name="Rectangle 58"/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000" b="1">
                <a:latin typeface="Comic Sans MS" pitchFamily="66" charset="0"/>
              </a:rPr>
              <a:t>Branches</a:t>
            </a:r>
          </a:p>
          <a:p>
            <a:pPr algn="ctr" eaLnBrk="0" hangingPunct="0"/>
            <a:r>
              <a:rPr lang="en-US" altLang="en-US" sz="2000" b="1">
                <a:latin typeface="Comic Sans MS" pitchFamily="66" charset="0"/>
              </a:rPr>
              <a:t>Of the Military</a:t>
            </a:r>
          </a:p>
        </p:txBody>
      </p:sp>
      <p:sp>
        <p:nvSpPr>
          <p:cNvPr id="3100" name="Rectangle 97"/>
          <p:cNvSpPr>
            <a:spLocks noChangeArrowheads="1"/>
          </p:cNvSpPr>
          <p:nvPr/>
        </p:nvSpPr>
        <p:spPr bwMode="auto">
          <a:xfrm>
            <a:off x="183515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 b="1">
                <a:latin typeface="Comic Sans MS" pitchFamily="66" charset="0"/>
              </a:rPr>
              <a:t>Beaumont</a:t>
            </a:r>
          </a:p>
          <a:p>
            <a:pPr algn="ctr" eaLnBrk="0" hangingPunct="0"/>
            <a:r>
              <a:rPr lang="en-US" altLang="en-US" sz="2400" b="1">
                <a:latin typeface="Comic Sans MS" pitchFamily="66" charset="0"/>
              </a:rPr>
              <a:t>Hamel</a:t>
            </a:r>
          </a:p>
        </p:txBody>
      </p:sp>
      <p:sp>
        <p:nvSpPr>
          <p:cNvPr id="3101" name="Rectangle 98"/>
          <p:cNvSpPr>
            <a:spLocks noChangeArrowheads="1"/>
          </p:cNvSpPr>
          <p:nvPr/>
        </p:nvSpPr>
        <p:spPr bwMode="auto">
          <a:xfrm>
            <a:off x="3635375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 b="1">
                <a:latin typeface="Comic Sans MS" pitchFamily="66" charset="0"/>
              </a:rPr>
              <a:t>Important</a:t>
            </a:r>
          </a:p>
          <a:p>
            <a:pPr algn="ctr" eaLnBrk="0" hangingPunct="0"/>
            <a:r>
              <a:rPr lang="en-US" altLang="en-US" sz="2400" b="1">
                <a:latin typeface="Comic Sans MS" pitchFamily="66" charset="0"/>
              </a:rPr>
              <a:t> Dates</a:t>
            </a:r>
          </a:p>
        </p:txBody>
      </p:sp>
      <p:sp>
        <p:nvSpPr>
          <p:cNvPr id="3102" name="Rectangle 99"/>
          <p:cNvSpPr>
            <a:spLocks noChangeArrowheads="1"/>
          </p:cNvSpPr>
          <p:nvPr/>
        </p:nvSpPr>
        <p:spPr bwMode="auto">
          <a:xfrm>
            <a:off x="5508625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latin typeface="Comic Sans MS" pitchFamily="66" charset="0"/>
              </a:rPr>
              <a:t>Famous </a:t>
            </a:r>
          </a:p>
          <a:p>
            <a:pPr algn="ctr" eaLnBrk="0" hangingPunct="0"/>
            <a:r>
              <a:rPr lang="en-US" altLang="en-US" sz="2800" b="1">
                <a:latin typeface="Comic Sans MS" pitchFamily="66" charset="0"/>
              </a:rPr>
              <a:t>Soldiers</a:t>
            </a:r>
          </a:p>
        </p:txBody>
      </p:sp>
      <p:sp>
        <p:nvSpPr>
          <p:cNvPr id="3103" name="Rectangle 100"/>
          <p:cNvSpPr>
            <a:spLocks noChangeArrowheads="1"/>
          </p:cNvSpPr>
          <p:nvPr/>
        </p:nvSpPr>
        <p:spPr bwMode="auto">
          <a:xfrm>
            <a:off x="7315200" y="-1905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latin typeface="Comic Sans MS" pitchFamily="66" charset="0"/>
              </a:rPr>
              <a:t>Potporri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24300" y="1052513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570288" y="15843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28800" y="1524000"/>
            <a:ext cx="556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Established in 1902 and consisted of NL sailors who were reservists</a:t>
            </a:r>
            <a:endParaRPr lang="en-US" altLang="en-US" sz="5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33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721100" y="24225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33600" y="1981200"/>
            <a:ext cx="5181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Royal Naval Reserve</a:t>
            </a:r>
            <a:endParaRPr lang="en-US" altLang="en-US" sz="6600" u="sng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3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800475" y="18891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62000" y="1143000"/>
            <a:ext cx="7543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Date of the battle of Beaumont Hamel (day, month, year)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53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45038" y="1798638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62200" y="2362200"/>
            <a:ext cx="4800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July 1</a:t>
            </a:r>
            <a:r>
              <a:rPr lang="en-US" altLang="en-US" sz="6600" u="sng" baseline="3000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, 1916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75088" y="21177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00100" y="2349500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Duration of the Battle of Beaumont Hamel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74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102100" y="28035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76400" y="2133600"/>
            <a:ext cx="6705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30 minutes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257675" y="20415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43000" y="2276475"/>
            <a:ext cx="7162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The number who answered roll call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7800" y="2941638"/>
            <a:ext cx="6248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5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94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71913" y="17367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57400" y="2438400"/>
            <a:ext cx="6019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68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29150" y="2500313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41450" y="2314575"/>
            <a:ext cx="6705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Landmark on the battle field where many soldiers died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47800" y="2941638"/>
            <a:ext cx="6248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0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15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483100" y="17367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444750" y="2057400"/>
            <a:ext cx="5562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The Danger Tree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37125" y="2863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CA" altLang="en-US" sz="2400">
              <a:latin typeface="Times New Roman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56125" y="2889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09600" y="1036638"/>
            <a:ext cx="714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latin typeface="Times New Roman" pitchFamily="18" charset="0"/>
            </a:endParaRPr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1476375" y="2060575"/>
            <a:ext cx="6400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The First 500 of the Royal Newfoundland Regiment were also known as these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2347913"/>
            <a:ext cx="81867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5288" y="2349500"/>
            <a:ext cx="8305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Land between the trenches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of the opposing forces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5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35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729163" y="207327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143000" y="2209800"/>
            <a:ext cx="6934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No Man’s Land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74725" y="1981200"/>
            <a:ext cx="56784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57200" y="2265363"/>
            <a:ext cx="80089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Date of the assassination of Franz Ferdinand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0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56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59300" y="2209800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16125" y="2724150"/>
            <a:ext cx="5346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6600" u="sng">
                <a:latin typeface="Times New Roman" pitchFamily="18" charset="0"/>
              </a:rPr>
              <a:t>June 28</a:t>
            </a:r>
            <a:r>
              <a:rPr lang="en-US" altLang="en-US" sz="6600" u="sng" baseline="30000">
                <a:latin typeface="Times New Roman" pitchFamily="18" charset="0"/>
              </a:rPr>
              <a:t>th</a:t>
            </a:r>
            <a:r>
              <a:rPr lang="en-US" altLang="en-US" sz="6600" u="sng">
                <a:latin typeface="Times New Roman" pitchFamily="18" charset="0"/>
              </a:rPr>
              <a:t>, 1914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2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449763" y="2119313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3009900"/>
            <a:ext cx="7772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Date of Beaumont Hamel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5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76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33600" y="2362200"/>
            <a:ext cx="52117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024063" y="2220913"/>
            <a:ext cx="4721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6600" u="sng">
                <a:latin typeface="Times New Roman" pitchFamily="18" charset="0"/>
              </a:rPr>
              <a:t>July 1</a:t>
            </a:r>
            <a:r>
              <a:rPr lang="en-US" altLang="en-US" sz="6600" u="sng" baseline="30000">
                <a:latin typeface="Times New Roman" pitchFamily="18" charset="0"/>
              </a:rPr>
              <a:t>st</a:t>
            </a:r>
            <a:r>
              <a:rPr lang="en-US" altLang="en-US" sz="6600" u="sng">
                <a:latin typeface="Times New Roman" pitchFamily="18" charset="0"/>
              </a:rPr>
              <a:t>, 1916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24388" y="2347913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00100" y="2217738"/>
            <a:ext cx="7543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Date the First 500 went overseas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69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97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102100" y="13557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2111375" y="2424113"/>
            <a:ext cx="4806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</a:rPr>
              <a:t>Oct. 4</a:t>
            </a:r>
            <a:r>
              <a:rPr lang="en-US" altLang="en-US" sz="6600" u="sng" baseline="30000">
                <a:latin typeface="Times New Roman" pitchFamily="18" charset="0"/>
              </a:rPr>
              <a:t>th</a:t>
            </a:r>
            <a:r>
              <a:rPr lang="en-US" altLang="en-US" sz="6600" u="sng">
                <a:latin typeface="Times New Roman" pitchFamily="18" charset="0"/>
              </a:rPr>
              <a:t>, 1914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2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49700" y="15081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28800" y="2478088"/>
            <a:ext cx="5715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Date the Armistice was signed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17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60875" y="1981200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938338" y="2525713"/>
            <a:ext cx="5381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</a:rPr>
              <a:t>Nov. 11</a:t>
            </a:r>
            <a:r>
              <a:rPr lang="en-US" altLang="en-US" sz="6600" u="sng" baseline="30000">
                <a:latin typeface="Times New Roman" pitchFamily="18" charset="0"/>
              </a:rPr>
              <a:t>th</a:t>
            </a:r>
            <a:r>
              <a:rPr lang="en-US" altLang="en-US" sz="6600" u="sng">
                <a:latin typeface="Times New Roman" pitchFamily="18" charset="0"/>
              </a:rPr>
              <a:t>, 1918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3" name="Rectangle 4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124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75297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CA" altLang="en-US" sz="2400">
              <a:latin typeface="Times New Roman" pitchFamily="18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82613" y="1187450"/>
            <a:ext cx="67722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758950" y="2286000"/>
            <a:ext cx="59658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6600" u="sng">
                <a:latin typeface="Times New Roman" pitchFamily="18" charset="0"/>
              </a:rPr>
              <a:t>The Blue Puttees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14400" y="1997075"/>
            <a:ext cx="7518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2378075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Date the War Memorial Opened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79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37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876675" y="24987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38275" y="2600325"/>
            <a:ext cx="58324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2" algn="ctr" eaLnBrk="0" hangingPunct="0"/>
            <a:r>
              <a:rPr lang="en-US" altLang="en-US" sz="6600" u="sng">
                <a:latin typeface="Times New Roman" pitchFamily="18" charset="0"/>
              </a:rPr>
              <a:t>July 1st, 1924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1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49700" y="24225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14400" y="1941513"/>
            <a:ext cx="78787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Britain’s highest award for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valour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4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58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00513" y="22701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485900" y="2762250"/>
            <a:ext cx="6556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</a:rPr>
              <a:t>The Victoria Cross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575175" y="3338513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3984625" y="29559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1066800" y="2417763"/>
            <a:ext cx="6705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4800">
                <a:latin typeface="Times New Roman" pitchFamily="18" charset="0"/>
              </a:rPr>
              <a:t>Newfoundland’s first Victoria Cross winner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89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78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717925" y="25749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17563" y="2449513"/>
            <a:ext cx="69992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6600" u="sng">
                <a:latin typeface="Times New Roman" pitchFamily="18" charset="0"/>
              </a:rPr>
              <a:t>John Bernard Croke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1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90600" y="1874838"/>
            <a:ext cx="72818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3400" y="2051050"/>
            <a:ext cx="7696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Youngest Victoria Cross winner, became a pharmacist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3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99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362200" y="2560638"/>
            <a:ext cx="50720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65275" y="2220913"/>
            <a:ext cx="57927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</a:rPr>
              <a:t>Tommy Ricketts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214813" y="176847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76375" y="1844675"/>
            <a:ext cx="6019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His skills as a hunter made him the best sniper in the British Army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8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19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25900" y="29559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133600" y="2617788"/>
            <a:ext cx="518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John Shiwak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49775" y="3052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2400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1025" y="1998663"/>
            <a:ext cx="67675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42988" y="1989138"/>
            <a:ext cx="7162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>
                <a:latin typeface="Times New Roman" pitchFamily="18" charset="0"/>
                <a:cs typeface="Times New Roman" pitchFamily="18" charset="0"/>
              </a:rPr>
              <a:t>This group is not in the</a:t>
            </a:r>
          </a:p>
          <a:p>
            <a:pPr algn="ctr" eaLnBrk="0" hangingPunct="0"/>
            <a:r>
              <a:rPr lang="en-US" altLang="en-US" sz="4800">
                <a:latin typeface="Times New Roman" pitchFamily="18" charset="0"/>
                <a:cs typeface="Times New Roman" pitchFamily="18" charset="0"/>
              </a:rPr>
              <a:t>Book of Remembrance, shipped cargo across the oceans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1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0800" y="2374900"/>
            <a:ext cx="87471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82296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Left a written record of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his time overseas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403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40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49700" y="18129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619250" y="2309813"/>
            <a:ext cx="6076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Owen Steele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47800" y="3078163"/>
            <a:ext cx="6248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068763" y="1646238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03350" y="2133600"/>
            <a:ext cx="7010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How old did a woman have to be to vote in 1925?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47800" y="3079750"/>
            <a:ext cx="6248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08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60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452938" y="1798638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971600" y="2996952"/>
            <a:ext cx="70342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88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altLang="en-US" sz="54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0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95400" y="2271713"/>
            <a:ext cx="6797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524000" y="1524000"/>
            <a:ext cx="67929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Feeling of pride and loyalty to one’s country</a:t>
            </a:r>
            <a:endParaRPr lang="en-US" alt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13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81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4792663" y="253047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990600" y="2057400"/>
            <a:ext cx="7162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Patriotism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15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675188" y="2119313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4213" y="1989138"/>
            <a:ext cx="7848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Information used to promote a political cause or point of view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17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01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81200" y="2271713"/>
            <a:ext cx="4794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258888" y="2420938"/>
            <a:ext cx="66960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Propaganda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0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667250" y="2133600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55650" y="2611438"/>
            <a:ext cx="7315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World War One was also known as this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222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22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4533900" y="2209800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1371600" y="2286000"/>
            <a:ext cx="7086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The Great War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71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14875" y="2900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CA" altLang="en-US" sz="2400"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48113" y="13557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73500" y="14319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981200" y="2362200"/>
            <a:ext cx="5029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Merchant Marines</a:t>
            </a:r>
            <a:endParaRPr lang="en-US" altLang="en-US" sz="6600" u="sng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594225" y="275907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The symbol of the Royal Newfoundland Regiment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427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42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429000" y="2438400"/>
            <a:ext cx="3162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52600" y="2624138"/>
            <a:ext cx="5638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The Caribou</a:t>
            </a:r>
            <a:endParaRPr lang="en-US" altLang="en-US" sz="6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106863" y="2576513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03350" y="2060575"/>
            <a:ext cx="6629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Consisted of female nurses and health care workers, cared for the injured soldiers</a:t>
            </a:r>
            <a:endParaRPr lang="en-US" altLang="en-US" sz="5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1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92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75" y="16605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19200" y="2209800"/>
            <a:ext cx="6400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VAD</a:t>
            </a:r>
            <a:endParaRPr lang="en-US" altLang="en-US" sz="6600" u="sng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58813" y="1704975"/>
            <a:ext cx="6772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altLang="en-US" sz="6600">
              <a:latin typeface="Times New Roman" pitchFamily="18" charset="0"/>
            </a:endParaRPr>
          </a:p>
          <a:p>
            <a:pPr algn="ctr" eaLnBrk="0" hangingPunct="0"/>
            <a:endParaRPr lang="en-US" altLang="en-US" sz="6600">
              <a:latin typeface="Times New Roman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84213" y="2060575"/>
            <a:ext cx="7772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Travelled to Scotland to cut wood for fuel, construction etc</a:t>
            </a:r>
            <a:endParaRPr lang="en-US" altLang="en-US" sz="54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CA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12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492500" y="234632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CA" altLang="en-US" sz="6600"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00200" y="2438400"/>
            <a:ext cx="5867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u="sng">
                <a:latin typeface="Times New Roman" pitchFamily="18" charset="0"/>
                <a:cs typeface="Times New Roman" pitchFamily="18" charset="0"/>
              </a:rPr>
              <a:t>The Forestry Corps</a:t>
            </a:r>
            <a:endParaRPr lang="en-US" altLang="en-US" sz="6600" u="sng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3reviewjeopardy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Chapter3reviewjeopardy</Template>
  <TotalTime>54</TotalTime>
  <Words>356</Words>
  <Application>Microsoft Office PowerPoint</Application>
  <PresentationFormat>On-screen Show (4:3)</PresentationFormat>
  <Paragraphs>96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Chapter3reviewjeopardy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</dc:creator>
  <cp:lastModifiedBy>ESD</cp:lastModifiedBy>
  <cp:revision>21</cp:revision>
  <dcterms:created xsi:type="dcterms:W3CDTF">2011-12-04T23:02:11Z</dcterms:created>
  <dcterms:modified xsi:type="dcterms:W3CDTF">2014-12-04T18:29:03Z</dcterms:modified>
</cp:coreProperties>
</file>